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84" r:id="rId4"/>
    <p:sldId id="286" r:id="rId5"/>
    <p:sldId id="258" r:id="rId6"/>
    <p:sldId id="285" r:id="rId7"/>
    <p:sldId id="287" r:id="rId8"/>
    <p:sldId id="275" r:id="rId9"/>
  </p:sldIdLst>
  <p:sldSz cx="12192000" cy="6858000"/>
  <p:notesSz cx="6858000" cy="9144000"/>
  <p:embeddedFontLs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egoe UI Light" panose="020B0502040204020203" pitchFamily="34" charset="0"/>
      <p:regular r:id="rId17"/>
      <p:italic r:id="rId18"/>
    </p:embeddedFont>
    <p:embeddedFont>
      <p:font typeface="Montserrat" panose="020B0604020202020204" charset="0"/>
      <p:regular r:id="rId19"/>
      <p:bold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Roboto Condensed Light" panose="020B0604020202020204" charset="0"/>
      <p:regular r:id="rId29"/>
      <p:italic r:id="rId30"/>
    </p:embeddedFont>
  </p:embeddedFontLst>
  <p:defaultTextStyle>
    <a:defPPr lvl="0">
      <a:defRPr lang="en-US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C88"/>
    <a:srgbClr val="062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1" autoAdjust="0"/>
    <p:restoredTop sz="94384" autoAdjust="0"/>
  </p:normalViewPr>
  <p:slideViewPr>
    <p:cSldViewPr snapToGrid="0">
      <p:cViewPr varScale="1">
        <p:scale>
          <a:sx n="83" d="100"/>
          <a:sy n="83" d="100"/>
        </p:scale>
        <p:origin x="610" y="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0DBC4-1A07-4254-B6FF-986B3090F4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C4A70-2257-4E7A-8BD5-EE60DD3B7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8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C4A70-2257-4E7A-8BD5-EE60DD3B76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0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3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983" y="143950"/>
            <a:ext cx="9203168" cy="6570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78912" y="1893712"/>
            <a:ext cx="5200193" cy="3894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9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5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7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69742" cy="6858000"/>
          </a:xfrm>
          <a:custGeom>
            <a:avLst/>
            <a:gdLst>
              <a:gd name="connsiteX0" fmla="*/ 2404738 w 6469742"/>
              <a:gd name="connsiteY0" fmla="*/ 0 h 6858000"/>
              <a:gd name="connsiteX1" fmla="*/ 6469742 w 6469742"/>
              <a:gd name="connsiteY1" fmla="*/ 0 h 6858000"/>
              <a:gd name="connsiteX2" fmla="*/ 4065004 w 6469742"/>
              <a:gd name="connsiteY2" fmla="*/ 6858000 h 6858000"/>
              <a:gd name="connsiteX3" fmla="*/ 0 w 64697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9742" h="6858000">
                <a:moveTo>
                  <a:pt x="2404738" y="0"/>
                </a:moveTo>
                <a:lnTo>
                  <a:pt x="6469742" y="0"/>
                </a:lnTo>
                <a:lnTo>
                  <a:pt x="40650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6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05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531921" y="6389028"/>
            <a:ext cx="62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bg1"/>
                </a:solidFill>
                <a:latin typeface="Lato" panose="020F0502020204030203" pitchFamily="34" charset="0"/>
                <a:ea typeface="Roboto Condensed Light" panose="02000000000000000000" pitchFamily="2" charset="0"/>
                <a:cs typeface="Lato" panose="020F0502020204030203" pitchFamily="34" charset="0"/>
              </a:rPr>
              <a:pPr algn="ctr"/>
              <a:t>‹#›</a:t>
            </a:fld>
            <a:endParaRPr lang="id-ID" sz="1600" b="0" i="0" dirty="0">
              <a:solidFill>
                <a:schemeClr val="bg1"/>
              </a:solidFill>
              <a:latin typeface="Lato" panose="020F0502020204030203" pitchFamily="34" charset="0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24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3" r:id="rId5"/>
    <p:sldLayoutId id="2147483652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5000">
                <a:schemeClr val="accent5">
                  <a:alpha val="80000"/>
                </a:schemeClr>
              </a:gs>
              <a:gs pos="100000">
                <a:schemeClr val="accent2">
                  <a:alpha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3709" y="4017432"/>
            <a:ext cx="3635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FFFFFF"/>
                </a:solidFill>
                <a:latin typeface="Arial" panose="020B0604020202020204" pitchFamily="34" charset="0"/>
              </a:rPr>
              <a:t>Команда: </a:t>
            </a:r>
          </a:p>
          <a:p>
            <a:pPr algn="r"/>
            <a:r>
              <a:rPr lang="ru-RU" dirty="0">
                <a:solidFill>
                  <a:srgbClr val="FFFFFF"/>
                </a:solidFill>
                <a:latin typeface="Arial" panose="020B0604020202020204" pitchFamily="34" charset="0"/>
              </a:rPr>
              <a:t>Хазарджян Давид,</a:t>
            </a:r>
            <a:br>
              <a:rPr lang="ru-RU" dirty="0">
                <a:solidFill>
                  <a:srgbClr val="FFFFFF"/>
                </a:solidFill>
                <a:latin typeface="Arial" panose="020B0604020202020204" pitchFamily="34" charset="0"/>
              </a:rPr>
            </a:br>
            <a:r>
              <a:rPr lang="ru-RU" dirty="0">
                <a:solidFill>
                  <a:srgbClr val="FFFFFF"/>
                </a:solidFill>
                <a:latin typeface="Arial" panose="020B0604020202020204" pitchFamily="34" charset="0"/>
              </a:rPr>
              <a:t>Сгибнев Даниил, </a:t>
            </a:r>
          </a:p>
          <a:p>
            <a:pPr algn="r"/>
            <a:r>
              <a:rPr lang="ru-RU" dirty="0">
                <a:solidFill>
                  <a:srgbClr val="FFFFFF"/>
                </a:solidFill>
                <a:latin typeface="Arial" panose="020B0604020202020204" pitchFamily="34" charset="0"/>
              </a:rPr>
              <a:t>Запорожец </a:t>
            </a:r>
            <a:r>
              <a:rPr lang="ru-RU" dirty="0" smtClean="0">
                <a:solidFill>
                  <a:srgbClr val="FFFFFF"/>
                </a:solidFill>
                <a:latin typeface="Arial" panose="020B0604020202020204" pitchFamily="34" charset="0"/>
              </a:rPr>
              <a:t>Дмитрий</a:t>
            </a:r>
            <a:endParaRPr lang="en-US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/>
            <a:endParaRPr lang="en-US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/>
            <a:r>
              <a:rPr lang="ru-RU" dirty="0" smtClean="0">
                <a:solidFill>
                  <a:srgbClr val="FFFFFF"/>
                </a:solidFill>
                <a:latin typeface="Arial" panose="020B0604020202020204" pitchFamily="34" charset="0"/>
              </a:rPr>
              <a:t>Преподаватель:</a:t>
            </a:r>
            <a:br>
              <a:rPr lang="ru-RU" dirty="0" smtClean="0">
                <a:solidFill>
                  <a:srgbClr val="FFFFFF"/>
                </a:solidFill>
                <a:latin typeface="Arial" panose="020B0604020202020204" pitchFamily="34" charset="0"/>
              </a:rPr>
            </a:br>
            <a:r>
              <a:rPr lang="ru-RU" dirty="0" err="1" smtClean="0">
                <a:solidFill>
                  <a:srgbClr val="FFFFFF"/>
                </a:solidFill>
                <a:latin typeface="Arial" panose="020B0604020202020204" pitchFamily="34" charset="0"/>
              </a:rPr>
              <a:t>Грахов</a:t>
            </a:r>
            <a:r>
              <a:rPr lang="ru-RU" dirty="0" smtClean="0">
                <a:solidFill>
                  <a:srgbClr val="FFFFFF"/>
                </a:solidFill>
                <a:latin typeface="Arial" panose="020B0604020202020204" pitchFamily="34" charset="0"/>
              </a:rPr>
              <a:t> И.В</a:t>
            </a:r>
            <a:endParaRPr lang="ru-RU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8029" y="1223886"/>
            <a:ext cx="9995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</a:t>
            </a:r>
          </a:p>
          <a:p>
            <a:pPr algn="ctr"/>
            <a:r>
              <a:rPr lang="ru-RU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«Автоматизированное тестирование»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72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65066" y="754790"/>
            <a:ext cx="39158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spc="100" dirty="0" smtClean="0">
                <a:solidFill>
                  <a:schemeClr val="accent5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Роли в команде</a:t>
            </a:r>
          </a:p>
          <a:p>
            <a:pPr algn="ctr"/>
            <a:endParaRPr lang="en-US" sz="4000" b="1" spc="100" dirty="0">
              <a:solidFill>
                <a:schemeClr val="accent5"/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1998" y="4518046"/>
            <a:ext cx="3401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ru-RU" sz="1600" b="1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Программист и </a:t>
            </a:r>
            <a:r>
              <a:rPr lang="ru-RU" sz="1600" b="1" spc="1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Тестировщик</a:t>
            </a:r>
            <a: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spc="100" dirty="0">
              <a:solidFill>
                <a:schemeClr val="bg1">
                  <a:lumMod val="9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185032" y="2971933"/>
            <a:ext cx="1295400" cy="129540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48300" y="2964446"/>
            <a:ext cx="1295400" cy="129540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652965" y="2971933"/>
            <a:ext cx="1295400" cy="129540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Программист – Бесплатные иконки: компьютер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98" y="3178113"/>
            <a:ext cx="765667" cy="76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389851" y="2393283"/>
            <a:ext cx="2885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ru-RU" sz="2000" b="1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Запорожец Дмитрий</a:t>
            </a:r>
            <a: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spc="100" dirty="0">
              <a:solidFill>
                <a:schemeClr val="bg1">
                  <a:lumMod val="9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36" name="Picture 12" descr="Писатель – Бесплатные иконки: пользователь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28" y="3140972"/>
            <a:ext cx="874111" cy="8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5591192" y="4518046"/>
            <a:ext cx="106585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ru-RU" b="1" spc="100" dirty="0" err="1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Тимлид</a:t>
            </a:r>
            <a: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spc="100" dirty="0">
              <a:solidFill>
                <a:schemeClr val="bg1">
                  <a:lumMod val="9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84289" y="2395588"/>
            <a:ext cx="227965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ru-RU" b="1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Хазарджян Давид</a:t>
            </a:r>
            <a: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spc="100" dirty="0">
              <a:solidFill>
                <a:schemeClr val="bg1">
                  <a:lumMod val="9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00295" y="4498810"/>
            <a:ext cx="320074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ru-RU" b="1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Автор отчёта и презентации</a:t>
            </a:r>
            <a: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spc="100" dirty="0">
              <a:solidFill>
                <a:schemeClr val="bg1">
                  <a:lumMod val="9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5931" y="2408925"/>
            <a:ext cx="218946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ru-RU" b="1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Сгибнев Даниил</a:t>
            </a:r>
            <a: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spc="1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spc="100" dirty="0">
              <a:solidFill>
                <a:schemeClr val="bg1">
                  <a:lumMod val="9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40" name="Picture 16" descr="Лидер – Бесплатные иконки: люди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03" y="3048653"/>
            <a:ext cx="1063391" cy="10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77101" y="995910"/>
            <a:ext cx="4076700" cy="4648575"/>
          </a:xfrm>
          <a:prstGeom prst="rect">
            <a:avLst/>
          </a:prstGeom>
          <a:gradFill>
            <a:gsLst>
              <a:gs pos="0">
                <a:schemeClr val="accent4">
                  <a:alpha val="90000"/>
                </a:schemeClr>
              </a:gs>
              <a:gs pos="75000">
                <a:schemeClr val="accent5">
                  <a:alpha val="92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83317" y="1283664"/>
            <a:ext cx="31855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b="1" spc="3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Инструментарий,</a:t>
            </a:r>
            <a:br>
              <a:rPr lang="ru-RU" altLang="en-US" b="1" spc="300" dirty="0" smtClean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ru-RU" altLang="en-US" b="1" spc="3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который использовался.</a:t>
            </a:r>
            <a:r>
              <a:rPr lang="en-IN" altLang="en-US" b="1" spc="3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endParaRPr lang="en-IN" altLang="en-US" b="1" spc="3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20612" y="2633745"/>
            <a:ext cx="2932988" cy="1397306"/>
            <a:chOff x="922911" y="2367045"/>
            <a:chExt cx="2932988" cy="1397306"/>
          </a:xfrm>
        </p:grpSpPr>
        <p:sp>
          <p:nvSpPr>
            <p:cNvPr id="11" name="Rectangle 10"/>
            <p:cNvSpPr/>
            <p:nvPr/>
          </p:nvSpPr>
          <p:spPr>
            <a:xfrm>
              <a:off x="1309366" y="2367045"/>
              <a:ext cx="2546533" cy="1397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Aft>
                  <a:spcPts val="1200"/>
                </a:spcAft>
              </a:pP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Microsoft Visual 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Studio</a:t>
              </a:r>
            </a:p>
            <a:p>
              <a:pPr>
                <a:lnSpc>
                  <a:spcPct val="120000"/>
                </a:lnSpc>
                <a:spcAft>
                  <a:spcPts val="1200"/>
                </a:spcAft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Segoe UI" panose="020B0502040204020203" pitchFamily="34" charset="0"/>
                  <a:cs typeface="Times New Roman" panose="02020603050405020304" pitchFamily="18" charset="0"/>
                </a:rPr>
                <a:t>Qase</a:t>
              </a:r>
              <a:endPara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  <a:spcAft>
                  <a:spcPts val="12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GitHub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936537" y="2448008"/>
              <a:ext cx="328936" cy="295110"/>
              <a:chOff x="1025437" y="2448008"/>
              <a:chExt cx="328936" cy="29511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42078" y="2448008"/>
                <a:ext cx="295112" cy="2951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latin typeface="Segoe UI Light" panose="020B0502040204020203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025437" y="2454674"/>
                <a:ext cx="328936" cy="261610"/>
              </a:xfrm>
              <a:prstGeom prst="rect">
                <a:avLst/>
              </a:prstGeom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none" anchor="b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01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22911" y="2891738"/>
              <a:ext cx="356188" cy="295110"/>
              <a:chOff x="1011811" y="2813664"/>
              <a:chExt cx="356188" cy="29511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042078" y="2813664"/>
                <a:ext cx="295112" cy="2951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latin typeface="Segoe UI Light" panose="020B0502040204020203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11811" y="2828024"/>
                <a:ext cx="356188" cy="253916"/>
              </a:xfrm>
              <a:prstGeom prst="rect">
                <a:avLst/>
              </a:prstGeom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none" anchor="b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02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26117" y="3335468"/>
              <a:ext cx="349776" cy="295110"/>
              <a:chOff x="1015017" y="3179320"/>
              <a:chExt cx="349776" cy="29511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042078" y="3179320"/>
                <a:ext cx="295112" cy="2951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latin typeface="Segoe UI Light" panose="020B0502040204020203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015017" y="3193680"/>
                <a:ext cx="349776" cy="253916"/>
              </a:xfrm>
              <a:prstGeom prst="rect">
                <a:avLst/>
              </a:prstGeom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none" anchor="b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03</a:t>
                </a:r>
              </a:p>
            </p:txBody>
          </p:sp>
        </p:grpSp>
      </p:grp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7954689" y="2357662"/>
            <a:ext cx="114935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983" y="143950"/>
            <a:ext cx="7073364" cy="6367686"/>
          </a:xfrm>
        </p:spPr>
      </p:sp>
      <p:pic>
        <p:nvPicPr>
          <p:cNvPr id="2052" name="Picture 4" descr="https://cdn-icons-png.flaticon.com/512/906/9063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21" y="304241"/>
            <a:ext cx="2224088" cy="22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ns and ru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22" y="2289566"/>
            <a:ext cx="4923380" cy="203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ithub – Бесплатные иконки: социальные меди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95" y="4012720"/>
            <a:ext cx="2455314" cy="245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2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" t="-452" r="52110" b="17511"/>
          <a:stretch/>
        </p:blipFill>
        <p:spPr>
          <a:xfrm>
            <a:off x="6483610" y="1422400"/>
            <a:ext cx="4856479" cy="4686673"/>
          </a:xfrm>
        </p:spPr>
      </p:pic>
      <p:sp>
        <p:nvSpPr>
          <p:cNvPr id="3" name="Прямоугольник 2"/>
          <p:cNvSpPr/>
          <p:nvPr/>
        </p:nvSpPr>
        <p:spPr>
          <a:xfrm>
            <a:off x="211341" y="74414"/>
            <a:ext cx="11894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100" dirty="0" smtClean="0">
                <a:solidFill>
                  <a:schemeClr val="accent5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ru-RU" sz="4000" b="1" spc="100" dirty="0" smtClean="0">
                <a:solidFill>
                  <a:schemeClr val="accent5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Наша программа</a:t>
            </a:r>
            <a:endParaRPr lang="ru-RU" sz="4000" b="1" spc="100" dirty="0">
              <a:solidFill>
                <a:schemeClr val="accent5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4561840" y="3657600"/>
            <a:ext cx="15966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cdn-icons-png.flaticon.com/512/858/8588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1" y="1544320"/>
            <a:ext cx="4226559" cy="422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6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8" y="656318"/>
            <a:ext cx="10134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spc="100" dirty="0" smtClean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Достоинства </a:t>
            </a:r>
            <a:r>
              <a:rPr lang="en-US" sz="4000" b="1" spc="100" dirty="0" err="1" smtClean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Qase</a:t>
            </a:r>
            <a:r>
              <a:rPr lang="ru-RU" sz="4000" b="1" spc="100" dirty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sz="4000" b="1" spc="100" dirty="0">
              <a:solidFill>
                <a:schemeClr val="bg1"/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28708" y="1805172"/>
            <a:ext cx="6036132" cy="4385609"/>
            <a:chOff x="6422462" y="2024337"/>
            <a:chExt cx="5442465" cy="3872735"/>
          </a:xfrm>
        </p:grpSpPr>
        <p:grpSp>
          <p:nvGrpSpPr>
            <p:cNvPr id="48" name="Group 47"/>
            <p:cNvGrpSpPr/>
            <p:nvPr/>
          </p:nvGrpSpPr>
          <p:grpSpPr>
            <a:xfrm>
              <a:off x="6422462" y="2024337"/>
              <a:ext cx="5127718" cy="831552"/>
              <a:chOff x="6422462" y="1980795"/>
              <a:chExt cx="5127718" cy="831552"/>
            </a:xfrm>
          </p:grpSpPr>
          <p:sp>
            <p:nvSpPr>
              <p:cNvPr id="6" name="Rectangle: Rounded Corners 5"/>
              <p:cNvSpPr/>
              <p:nvPr/>
            </p:nvSpPr>
            <p:spPr>
              <a:xfrm>
                <a:off x="6809663" y="1980795"/>
                <a:ext cx="4740517" cy="8315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Rounded 4"/>
              <p:cNvSpPr/>
              <p:nvPr/>
            </p:nvSpPr>
            <p:spPr>
              <a:xfrm rot="16200000">
                <a:off x="6422462" y="1980795"/>
                <a:ext cx="831552" cy="8315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616062" y="2196515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b="1" spc="-15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01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347963" y="2096005"/>
                <a:ext cx="3621768" cy="570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ru-RU" dirty="0"/>
                  <a:t>Программа бесплатна (до 3-х пользователей).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422462" y="3016147"/>
              <a:ext cx="5127718" cy="831552"/>
              <a:chOff x="6422462" y="3011309"/>
              <a:chExt cx="5127718" cy="831552"/>
            </a:xfrm>
          </p:grpSpPr>
          <p:sp>
            <p:nvSpPr>
              <p:cNvPr id="25" name="Rectangle: Rounded Corners 24"/>
              <p:cNvSpPr/>
              <p:nvPr/>
            </p:nvSpPr>
            <p:spPr>
              <a:xfrm>
                <a:off x="6809663" y="3011309"/>
                <a:ext cx="4740517" cy="8315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Top Corners Rounded 25"/>
              <p:cNvSpPr/>
              <p:nvPr/>
            </p:nvSpPr>
            <p:spPr>
              <a:xfrm rot="16200000">
                <a:off x="6422462" y="3011309"/>
                <a:ext cx="831552" cy="8315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616062" y="3227029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b="1" spc="-15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02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347963" y="3248820"/>
                <a:ext cx="3621768" cy="3261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ru-RU" dirty="0"/>
                  <a:t>Имеется возможность </a:t>
                </a:r>
                <a:r>
                  <a:rPr lang="ru-RU" dirty="0" err="1"/>
                  <a:t>кастомизации</a:t>
                </a:r>
                <a:r>
                  <a:rPr lang="ru-RU" dirty="0"/>
                  <a:t>.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422462" y="4007957"/>
              <a:ext cx="5127718" cy="831552"/>
              <a:chOff x="6422462" y="3983766"/>
              <a:chExt cx="5127718" cy="831552"/>
            </a:xfrm>
          </p:grpSpPr>
          <p:sp>
            <p:nvSpPr>
              <p:cNvPr id="30" name="Rectangle: Rounded Corners 29"/>
              <p:cNvSpPr/>
              <p:nvPr/>
            </p:nvSpPr>
            <p:spPr>
              <a:xfrm>
                <a:off x="6809663" y="3983766"/>
                <a:ext cx="4740517" cy="8315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Top Corners Rounded 30"/>
              <p:cNvSpPr/>
              <p:nvPr/>
            </p:nvSpPr>
            <p:spPr>
              <a:xfrm rot="16200000">
                <a:off x="6422462" y="3983766"/>
                <a:ext cx="831552" cy="8315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616062" y="4199486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b="1" spc="-15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03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347963" y="4101193"/>
                <a:ext cx="3621768" cy="56630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ru-RU" dirty="0"/>
                  <a:t>Для каждого шага можно написать комментарий.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422462" y="4999767"/>
              <a:ext cx="5442465" cy="897305"/>
              <a:chOff x="6422462" y="5043309"/>
              <a:chExt cx="5442465" cy="897305"/>
            </a:xfrm>
          </p:grpSpPr>
          <p:sp>
            <p:nvSpPr>
              <p:cNvPr id="35" name="Rectangle: Rounded Corners 34"/>
              <p:cNvSpPr/>
              <p:nvPr/>
            </p:nvSpPr>
            <p:spPr>
              <a:xfrm>
                <a:off x="6809663" y="5043309"/>
                <a:ext cx="4740517" cy="8315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Top Corners Rounded 35"/>
              <p:cNvSpPr/>
              <p:nvPr/>
            </p:nvSpPr>
            <p:spPr>
              <a:xfrm rot="16200000">
                <a:off x="6422462" y="5043309"/>
                <a:ext cx="831552" cy="8315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616062" y="5259029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b="1" spc="-15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04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254014" y="5051882"/>
                <a:ext cx="4610913" cy="8887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ru-RU" dirty="0"/>
                  <a:t>У каждого шага можно выбрать одно из 4х состояний (</a:t>
                </a:r>
                <a:r>
                  <a:rPr lang="ru-RU" dirty="0" err="1"/>
                  <a:t>Скрин</a:t>
                </a:r>
                <a:r>
                  <a:rPr lang="ru-RU" dirty="0"/>
                  <a:t> 1): </a:t>
                </a:r>
                <a:r>
                  <a:rPr lang="ru-RU" dirty="0" err="1"/>
                  <a:t>Pass</a:t>
                </a:r>
                <a:r>
                  <a:rPr lang="ru-RU" dirty="0"/>
                  <a:t>, </a:t>
                </a:r>
                <a:r>
                  <a:rPr lang="ru-RU" dirty="0" err="1"/>
                  <a:t>Fail</a:t>
                </a:r>
                <a:r>
                  <a:rPr lang="ru-RU" dirty="0"/>
                  <a:t>, </a:t>
                </a:r>
                <a:r>
                  <a:rPr lang="ru-RU" dirty="0" err="1"/>
                  <a:t>Skip</a:t>
                </a:r>
                <a:r>
                  <a:rPr lang="ru-RU" dirty="0"/>
                  <a:t>, </a:t>
                </a:r>
                <a:r>
                  <a:rPr lang="ru-RU" dirty="0" err="1"/>
                  <a:t>Block</a:t>
                </a:r>
                <a:r>
                  <a:rPr lang="ru-RU" dirty="0"/>
                  <a:t> – это позволяет тест-кейсу быть более гибким</a:t>
                </a:r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pic>
        <p:nvPicPr>
          <p:cNvPr id="3078" name="Picture 6" descr="https://cdn-icons-png.flaticon.com/512/4381/43817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615" y="2066179"/>
            <a:ext cx="3805848" cy="38058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55264" y="1932838"/>
            <a:ext cx="9732050" cy="3986552"/>
            <a:chOff x="471491" y="1698171"/>
            <a:chExt cx="11299596" cy="445588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471491" y="1698171"/>
              <a:ext cx="3638526" cy="4455886"/>
            </a:xfrm>
            <a:prstGeom prst="roundRect">
              <a:avLst>
                <a:gd name="adj" fmla="val 3334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4302026" y="1698171"/>
              <a:ext cx="3638525" cy="4455886"/>
            </a:xfrm>
            <a:prstGeom prst="roundRect">
              <a:avLst>
                <a:gd name="adj" fmla="val 3334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132562" y="1698171"/>
              <a:ext cx="3638525" cy="4455886"/>
            </a:xfrm>
            <a:prstGeom prst="roundRect">
              <a:avLst>
                <a:gd name="adj" fmla="val 3334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5775" y="2012611"/>
              <a:ext cx="2994840" cy="1811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Qase</a:t>
              </a:r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помог нам сознательно подойти к области регрессии нашего приложения, и в результате планирование тестирования стало намного точнее. </a:t>
              </a:r>
              <a:endParaRPr lang="id-ID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65183" y="4403092"/>
              <a:ext cx="1699257" cy="367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spc="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Kirill M.</a:t>
              </a:r>
              <a:endParaRPr lang="id-ID" sz="14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876301" y="4402412"/>
              <a:ext cx="2904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4650322" y="2012611"/>
              <a:ext cx="2994840" cy="1522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Qase</a:t>
              </a:r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было легко настроить, и нам нравится, что он интегрируется  со </a:t>
              </a:r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SLACK </a:t>
              </a:r>
              <a:r>
                <a:rPr lang="ru-RU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 </a:t>
              </a:r>
              <a:r>
                <a:rPr lang="en-U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GitLab</a:t>
              </a:r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ru-RU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Язык запросов и </a:t>
              </a:r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API </a:t>
              </a:r>
              <a:r>
                <a:rPr lang="ru-RU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полезны.</a:t>
              </a:r>
              <a:endParaRPr lang="id-ID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00641" y="4405603"/>
              <a:ext cx="1699257" cy="331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spc="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50" charset="0"/>
                  <a:cs typeface="Calibri"/>
                </a:rPr>
                <a:t>GRAIG A.</a:t>
              </a:r>
              <a:endParaRPr lang="id-ID" sz="12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cs typeface="Calibri"/>
              </a:endParaRPr>
            </a:p>
          </p:txBody>
        </p: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4695584" y="4402412"/>
              <a:ext cx="2904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8511739" y="2012611"/>
              <a:ext cx="2994840" cy="2389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ru-RU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Преимущества </a:t>
              </a:r>
              <a:r>
                <a:rPr lang="en-U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Qase</a:t>
              </a:r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ru-RU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понятный пользовательский интерфейс, интеграции и обзоры тестовых случаев. </a:t>
              </a:r>
            </a:p>
            <a:p>
              <a:pPr algn="just">
                <a:lnSpc>
                  <a:spcPct val="120000"/>
                </a:lnSpc>
              </a:pPr>
              <a:r>
                <a:rPr lang="ru-RU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Тестировать стало веселее и намного быстрее. Сейчас мы сделали больше тестов за 2 дня, чем раньше за 2 недели.</a:t>
              </a:r>
              <a:endParaRPr lang="id-ID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807322" y="4402412"/>
              <a:ext cx="1699257" cy="322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spc="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50" charset="0"/>
                  <a:cs typeface="Calibri"/>
                </a:rPr>
                <a:t>PETER K.</a:t>
              </a:r>
              <a:endParaRPr lang="id-ID" sz="12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cs typeface="Calibri"/>
              </a:endParaRPr>
            </a:p>
          </p:txBody>
        </p:sp>
        <p:cxnSp>
          <p:nvCxnSpPr>
            <p:cNvPr id="23" name="Straight Connector 22"/>
            <p:cNvCxnSpPr>
              <a:cxnSpLocks/>
            </p:cNvCxnSpPr>
            <p:nvPr/>
          </p:nvCxnSpPr>
          <p:spPr>
            <a:xfrm>
              <a:off x="8602264" y="4402412"/>
              <a:ext cx="2904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5521325" y="1444171"/>
            <a:ext cx="1149350" cy="0"/>
          </a:xfrm>
          <a:prstGeom prst="line">
            <a:avLst/>
          </a:prstGeom>
          <a:ln w="381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708" y="656318"/>
            <a:ext cx="1013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spc="100" dirty="0" smtClean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Отзывы о</a:t>
            </a:r>
            <a:r>
              <a:rPr lang="en-US" sz="3600" b="1" spc="100" dirty="0" smtClean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600" b="1" spc="100" dirty="0" err="1" smtClean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Qase</a:t>
            </a:r>
            <a:r>
              <a:rPr lang="ru-RU" sz="3600" b="1" spc="100" dirty="0" smtClean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600" b="1" spc="100" dirty="0">
              <a:solidFill>
                <a:schemeClr val="bg1"/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Freeform 166"/>
          <p:cNvSpPr>
            <a:spLocks noEditPoints="1"/>
          </p:cNvSpPr>
          <p:nvPr/>
        </p:nvSpPr>
        <p:spPr bwMode="auto">
          <a:xfrm>
            <a:off x="8050452" y="5527245"/>
            <a:ext cx="288274" cy="242756"/>
          </a:xfrm>
          <a:custGeom>
            <a:avLst/>
            <a:gdLst>
              <a:gd name="T0" fmla="*/ 23 w 224"/>
              <a:gd name="T1" fmla="*/ 188 h 188"/>
              <a:gd name="T2" fmla="*/ 18 w 224"/>
              <a:gd name="T3" fmla="*/ 188 h 188"/>
              <a:gd name="T4" fmla="*/ 7 w 224"/>
              <a:gd name="T5" fmla="*/ 187 h 188"/>
              <a:gd name="T6" fmla="*/ 15 w 224"/>
              <a:gd name="T7" fmla="*/ 181 h 188"/>
              <a:gd name="T8" fmla="*/ 30 w 224"/>
              <a:gd name="T9" fmla="*/ 149 h 188"/>
              <a:gd name="T10" fmla="*/ 0 w 224"/>
              <a:gd name="T11" fmla="*/ 89 h 188"/>
              <a:gd name="T12" fmla="*/ 112 w 224"/>
              <a:gd name="T13" fmla="*/ 0 h 188"/>
              <a:gd name="T14" fmla="*/ 224 w 224"/>
              <a:gd name="T15" fmla="*/ 89 h 188"/>
              <a:gd name="T16" fmla="*/ 112 w 224"/>
              <a:gd name="T17" fmla="*/ 178 h 188"/>
              <a:gd name="T18" fmla="*/ 76 w 224"/>
              <a:gd name="T19" fmla="*/ 173 h 188"/>
              <a:gd name="T20" fmla="*/ 23 w 224"/>
              <a:gd name="T21" fmla="*/ 188 h 188"/>
              <a:gd name="T22" fmla="*/ 112 w 224"/>
              <a:gd name="T23" fmla="*/ 8 h 188"/>
              <a:gd name="T24" fmla="*/ 8 w 224"/>
              <a:gd name="T25" fmla="*/ 89 h 188"/>
              <a:gd name="T26" fmla="*/ 37 w 224"/>
              <a:gd name="T27" fmla="*/ 145 h 188"/>
              <a:gd name="T28" fmla="*/ 38 w 224"/>
              <a:gd name="T29" fmla="*/ 146 h 188"/>
              <a:gd name="T30" fmla="*/ 38 w 224"/>
              <a:gd name="T31" fmla="*/ 149 h 188"/>
              <a:gd name="T32" fmla="*/ 27 w 224"/>
              <a:gd name="T33" fmla="*/ 180 h 188"/>
              <a:gd name="T34" fmla="*/ 72 w 224"/>
              <a:gd name="T35" fmla="*/ 166 h 188"/>
              <a:gd name="T36" fmla="*/ 74 w 224"/>
              <a:gd name="T37" fmla="*/ 164 h 188"/>
              <a:gd name="T38" fmla="*/ 76 w 224"/>
              <a:gd name="T39" fmla="*/ 165 h 188"/>
              <a:gd name="T40" fmla="*/ 112 w 224"/>
              <a:gd name="T41" fmla="*/ 170 h 188"/>
              <a:gd name="T42" fmla="*/ 216 w 224"/>
              <a:gd name="T43" fmla="*/ 89 h 188"/>
              <a:gd name="T44" fmla="*/ 112 w 224"/>
              <a:gd name="T45" fmla="*/ 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4" h="188">
                <a:moveTo>
                  <a:pt x="23" y="188"/>
                </a:moveTo>
                <a:cubicBezTo>
                  <a:pt x="20" y="188"/>
                  <a:pt x="18" y="188"/>
                  <a:pt x="18" y="188"/>
                </a:cubicBezTo>
                <a:cubicBezTo>
                  <a:pt x="7" y="187"/>
                  <a:pt x="7" y="187"/>
                  <a:pt x="7" y="187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" y="176"/>
                  <a:pt x="26" y="165"/>
                  <a:pt x="30" y="149"/>
                </a:cubicBezTo>
                <a:cubicBezTo>
                  <a:pt x="10" y="133"/>
                  <a:pt x="0" y="112"/>
                  <a:pt x="0" y="89"/>
                </a:cubicBezTo>
                <a:cubicBezTo>
                  <a:pt x="0" y="40"/>
                  <a:pt x="50" y="0"/>
                  <a:pt x="112" y="0"/>
                </a:cubicBezTo>
                <a:cubicBezTo>
                  <a:pt x="174" y="0"/>
                  <a:pt x="224" y="40"/>
                  <a:pt x="224" y="89"/>
                </a:cubicBezTo>
                <a:cubicBezTo>
                  <a:pt x="224" y="138"/>
                  <a:pt x="174" y="178"/>
                  <a:pt x="112" y="178"/>
                </a:cubicBezTo>
                <a:cubicBezTo>
                  <a:pt x="100" y="178"/>
                  <a:pt x="88" y="177"/>
                  <a:pt x="76" y="173"/>
                </a:cubicBezTo>
                <a:cubicBezTo>
                  <a:pt x="60" y="186"/>
                  <a:pt x="34" y="188"/>
                  <a:pt x="23" y="188"/>
                </a:cubicBezTo>
                <a:close/>
                <a:moveTo>
                  <a:pt x="112" y="8"/>
                </a:moveTo>
                <a:cubicBezTo>
                  <a:pt x="55" y="8"/>
                  <a:pt x="8" y="44"/>
                  <a:pt x="8" y="89"/>
                </a:cubicBezTo>
                <a:cubicBezTo>
                  <a:pt x="8" y="110"/>
                  <a:pt x="18" y="130"/>
                  <a:pt x="37" y="145"/>
                </a:cubicBezTo>
                <a:cubicBezTo>
                  <a:pt x="38" y="146"/>
                  <a:pt x="38" y="146"/>
                  <a:pt x="38" y="146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5" y="162"/>
                  <a:pt x="31" y="173"/>
                  <a:pt x="27" y="180"/>
                </a:cubicBezTo>
                <a:cubicBezTo>
                  <a:pt x="39" y="179"/>
                  <a:pt x="61" y="177"/>
                  <a:pt x="72" y="166"/>
                </a:cubicBezTo>
                <a:cubicBezTo>
                  <a:pt x="74" y="164"/>
                  <a:pt x="74" y="164"/>
                  <a:pt x="74" y="164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88" y="168"/>
                  <a:pt x="100" y="170"/>
                  <a:pt x="112" y="170"/>
                </a:cubicBezTo>
                <a:cubicBezTo>
                  <a:pt x="169" y="170"/>
                  <a:pt x="216" y="134"/>
                  <a:pt x="216" y="89"/>
                </a:cubicBezTo>
                <a:cubicBezTo>
                  <a:pt x="216" y="44"/>
                  <a:pt x="169" y="8"/>
                  <a:pt x="112" y="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66"/>
          <p:cNvSpPr>
            <a:spLocks noEditPoints="1"/>
          </p:cNvSpPr>
          <p:nvPr/>
        </p:nvSpPr>
        <p:spPr bwMode="auto">
          <a:xfrm>
            <a:off x="4710246" y="5527245"/>
            <a:ext cx="288274" cy="242756"/>
          </a:xfrm>
          <a:custGeom>
            <a:avLst/>
            <a:gdLst>
              <a:gd name="T0" fmla="*/ 23 w 224"/>
              <a:gd name="T1" fmla="*/ 188 h 188"/>
              <a:gd name="T2" fmla="*/ 18 w 224"/>
              <a:gd name="T3" fmla="*/ 188 h 188"/>
              <a:gd name="T4" fmla="*/ 7 w 224"/>
              <a:gd name="T5" fmla="*/ 187 h 188"/>
              <a:gd name="T6" fmla="*/ 15 w 224"/>
              <a:gd name="T7" fmla="*/ 181 h 188"/>
              <a:gd name="T8" fmla="*/ 30 w 224"/>
              <a:gd name="T9" fmla="*/ 149 h 188"/>
              <a:gd name="T10" fmla="*/ 0 w 224"/>
              <a:gd name="T11" fmla="*/ 89 h 188"/>
              <a:gd name="T12" fmla="*/ 112 w 224"/>
              <a:gd name="T13" fmla="*/ 0 h 188"/>
              <a:gd name="T14" fmla="*/ 224 w 224"/>
              <a:gd name="T15" fmla="*/ 89 h 188"/>
              <a:gd name="T16" fmla="*/ 112 w 224"/>
              <a:gd name="T17" fmla="*/ 178 h 188"/>
              <a:gd name="T18" fmla="*/ 76 w 224"/>
              <a:gd name="T19" fmla="*/ 173 h 188"/>
              <a:gd name="T20" fmla="*/ 23 w 224"/>
              <a:gd name="T21" fmla="*/ 188 h 188"/>
              <a:gd name="T22" fmla="*/ 112 w 224"/>
              <a:gd name="T23" fmla="*/ 8 h 188"/>
              <a:gd name="T24" fmla="*/ 8 w 224"/>
              <a:gd name="T25" fmla="*/ 89 h 188"/>
              <a:gd name="T26" fmla="*/ 37 w 224"/>
              <a:gd name="T27" fmla="*/ 145 h 188"/>
              <a:gd name="T28" fmla="*/ 38 w 224"/>
              <a:gd name="T29" fmla="*/ 146 h 188"/>
              <a:gd name="T30" fmla="*/ 38 w 224"/>
              <a:gd name="T31" fmla="*/ 149 h 188"/>
              <a:gd name="T32" fmla="*/ 27 w 224"/>
              <a:gd name="T33" fmla="*/ 180 h 188"/>
              <a:gd name="T34" fmla="*/ 72 w 224"/>
              <a:gd name="T35" fmla="*/ 166 h 188"/>
              <a:gd name="T36" fmla="*/ 74 w 224"/>
              <a:gd name="T37" fmla="*/ 164 h 188"/>
              <a:gd name="T38" fmla="*/ 76 w 224"/>
              <a:gd name="T39" fmla="*/ 165 h 188"/>
              <a:gd name="T40" fmla="*/ 112 w 224"/>
              <a:gd name="T41" fmla="*/ 170 h 188"/>
              <a:gd name="T42" fmla="*/ 216 w 224"/>
              <a:gd name="T43" fmla="*/ 89 h 188"/>
              <a:gd name="T44" fmla="*/ 112 w 224"/>
              <a:gd name="T45" fmla="*/ 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4" h="188">
                <a:moveTo>
                  <a:pt x="23" y="188"/>
                </a:moveTo>
                <a:cubicBezTo>
                  <a:pt x="20" y="188"/>
                  <a:pt x="18" y="188"/>
                  <a:pt x="18" y="188"/>
                </a:cubicBezTo>
                <a:cubicBezTo>
                  <a:pt x="7" y="187"/>
                  <a:pt x="7" y="187"/>
                  <a:pt x="7" y="187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" y="176"/>
                  <a:pt x="26" y="165"/>
                  <a:pt x="30" y="149"/>
                </a:cubicBezTo>
                <a:cubicBezTo>
                  <a:pt x="10" y="133"/>
                  <a:pt x="0" y="112"/>
                  <a:pt x="0" y="89"/>
                </a:cubicBezTo>
                <a:cubicBezTo>
                  <a:pt x="0" y="40"/>
                  <a:pt x="50" y="0"/>
                  <a:pt x="112" y="0"/>
                </a:cubicBezTo>
                <a:cubicBezTo>
                  <a:pt x="174" y="0"/>
                  <a:pt x="224" y="40"/>
                  <a:pt x="224" y="89"/>
                </a:cubicBezTo>
                <a:cubicBezTo>
                  <a:pt x="224" y="138"/>
                  <a:pt x="174" y="178"/>
                  <a:pt x="112" y="178"/>
                </a:cubicBezTo>
                <a:cubicBezTo>
                  <a:pt x="100" y="178"/>
                  <a:pt x="88" y="177"/>
                  <a:pt x="76" y="173"/>
                </a:cubicBezTo>
                <a:cubicBezTo>
                  <a:pt x="60" y="186"/>
                  <a:pt x="34" y="188"/>
                  <a:pt x="23" y="188"/>
                </a:cubicBezTo>
                <a:close/>
                <a:moveTo>
                  <a:pt x="112" y="8"/>
                </a:moveTo>
                <a:cubicBezTo>
                  <a:pt x="55" y="8"/>
                  <a:pt x="8" y="44"/>
                  <a:pt x="8" y="89"/>
                </a:cubicBezTo>
                <a:cubicBezTo>
                  <a:pt x="8" y="110"/>
                  <a:pt x="18" y="130"/>
                  <a:pt x="37" y="145"/>
                </a:cubicBezTo>
                <a:cubicBezTo>
                  <a:pt x="38" y="146"/>
                  <a:pt x="38" y="146"/>
                  <a:pt x="38" y="146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5" y="162"/>
                  <a:pt x="31" y="173"/>
                  <a:pt x="27" y="180"/>
                </a:cubicBezTo>
                <a:cubicBezTo>
                  <a:pt x="39" y="179"/>
                  <a:pt x="61" y="177"/>
                  <a:pt x="72" y="166"/>
                </a:cubicBezTo>
                <a:cubicBezTo>
                  <a:pt x="74" y="164"/>
                  <a:pt x="74" y="164"/>
                  <a:pt x="74" y="164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88" y="168"/>
                  <a:pt x="100" y="170"/>
                  <a:pt x="112" y="170"/>
                </a:cubicBezTo>
                <a:cubicBezTo>
                  <a:pt x="169" y="170"/>
                  <a:pt x="216" y="134"/>
                  <a:pt x="216" y="89"/>
                </a:cubicBezTo>
                <a:cubicBezTo>
                  <a:pt x="216" y="44"/>
                  <a:pt x="169" y="8"/>
                  <a:pt x="112" y="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66"/>
          <p:cNvSpPr>
            <a:spLocks noEditPoints="1"/>
          </p:cNvSpPr>
          <p:nvPr/>
        </p:nvSpPr>
        <p:spPr bwMode="auto">
          <a:xfrm>
            <a:off x="1420840" y="5527245"/>
            <a:ext cx="288274" cy="242756"/>
          </a:xfrm>
          <a:custGeom>
            <a:avLst/>
            <a:gdLst>
              <a:gd name="T0" fmla="*/ 23 w 224"/>
              <a:gd name="T1" fmla="*/ 188 h 188"/>
              <a:gd name="T2" fmla="*/ 18 w 224"/>
              <a:gd name="T3" fmla="*/ 188 h 188"/>
              <a:gd name="T4" fmla="*/ 7 w 224"/>
              <a:gd name="T5" fmla="*/ 187 h 188"/>
              <a:gd name="T6" fmla="*/ 15 w 224"/>
              <a:gd name="T7" fmla="*/ 181 h 188"/>
              <a:gd name="T8" fmla="*/ 30 w 224"/>
              <a:gd name="T9" fmla="*/ 149 h 188"/>
              <a:gd name="T10" fmla="*/ 0 w 224"/>
              <a:gd name="T11" fmla="*/ 89 h 188"/>
              <a:gd name="T12" fmla="*/ 112 w 224"/>
              <a:gd name="T13" fmla="*/ 0 h 188"/>
              <a:gd name="T14" fmla="*/ 224 w 224"/>
              <a:gd name="T15" fmla="*/ 89 h 188"/>
              <a:gd name="T16" fmla="*/ 112 w 224"/>
              <a:gd name="T17" fmla="*/ 178 h 188"/>
              <a:gd name="T18" fmla="*/ 76 w 224"/>
              <a:gd name="T19" fmla="*/ 173 h 188"/>
              <a:gd name="T20" fmla="*/ 23 w 224"/>
              <a:gd name="T21" fmla="*/ 188 h 188"/>
              <a:gd name="T22" fmla="*/ 112 w 224"/>
              <a:gd name="T23" fmla="*/ 8 h 188"/>
              <a:gd name="T24" fmla="*/ 8 w 224"/>
              <a:gd name="T25" fmla="*/ 89 h 188"/>
              <a:gd name="T26" fmla="*/ 37 w 224"/>
              <a:gd name="T27" fmla="*/ 145 h 188"/>
              <a:gd name="T28" fmla="*/ 38 w 224"/>
              <a:gd name="T29" fmla="*/ 146 h 188"/>
              <a:gd name="T30" fmla="*/ 38 w 224"/>
              <a:gd name="T31" fmla="*/ 149 h 188"/>
              <a:gd name="T32" fmla="*/ 27 w 224"/>
              <a:gd name="T33" fmla="*/ 180 h 188"/>
              <a:gd name="T34" fmla="*/ 72 w 224"/>
              <a:gd name="T35" fmla="*/ 166 h 188"/>
              <a:gd name="T36" fmla="*/ 74 w 224"/>
              <a:gd name="T37" fmla="*/ 164 h 188"/>
              <a:gd name="T38" fmla="*/ 76 w 224"/>
              <a:gd name="T39" fmla="*/ 165 h 188"/>
              <a:gd name="T40" fmla="*/ 112 w 224"/>
              <a:gd name="T41" fmla="*/ 170 h 188"/>
              <a:gd name="T42" fmla="*/ 216 w 224"/>
              <a:gd name="T43" fmla="*/ 89 h 188"/>
              <a:gd name="T44" fmla="*/ 112 w 224"/>
              <a:gd name="T45" fmla="*/ 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4" h="188">
                <a:moveTo>
                  <a:pt x="23" y="188"/>
                </a:moveTo>
                <a:cubicBezTo>
                  <a:pt x="20" y="188"/>
                  <a:pt x="18" y="188"/>
                  <a:pt x="18" y="188"/>
                </a:cubicBezTo>
                <a:cubicBezTo>
                  <a:pt x="7" y="187"/>
                  <a:pt x="7" y="187"/>
                  <a:pt x="7" y="187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" y="176"/>
                  <a:pt x="26" y="165"/>
                  <a:pt x="30" y="149"/>
                </a:cubicBezTo>
                <a:cubicBezTo>
                  <a:pt x="10" y="133"/>
                  <a:pt x="0" y="112"/>
                  <a:pt x="0" y="89"/>
                </a:cubicBezTo>
                <a:cubicBezTo>
                  <a:pt x="0" y="40"/>
                  <a:pt x="50" y="0"/>
                  <a:pt x="112" y="0"/>
                </a:cubicBezTo>
                <a:cubicBezTo>
                  <a:pt x="174" y="0"/>
                  <a:pt x="224" y="40"/>
                  <a:pt x="224" y="89"/>
                </a:cubicBezTo>
                <a:cubicBezTo>
                  <a:pt x="224" y="138"/>
                  <a:pt x="174" y="178"/>
                  <a:pt x="112" y="178"/>
                </a:cubicBezTo>
                <a:cubicBezTo>
                  <a:pt x="100" y="178"/>
                  <a:pt x="88" y="177"/>
                  <a:pt x="76" y="173"/>
                </a:cubicBezTo>
                <a:cubicBezTo>
                  <a:pt x="60" y="186"/>
                  <a:pt x="34" y="188"/>
                  <a:pt x="23" y="188"/>
                </a:cubicBezTo>
                <a:close/>
                <a:moveTo>
                  <a:pt x="112" y="8"/>
                </a:moveTo>
                <a:cubicBezTo>
                  <a:pt x="55" y="8"/>
                  <a:pt x="8" y="44"/>
                  <a:pt x="8" y="89"/>
                </a:cubicBezTo>
                <a:cubicBezTo>
                  <a:pt x="8" y="110"/>
                  <a:pt x="18" y="130"/>
                  <a:pt x="37" y="145"/>
                </a:cubicBezTo>
                <a:cubicBezTo>
                  <a:pt x="38" y="146"/>
                  <a:pt x="38" y="146"/>
                  <a:pt x="38" y="146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5" y="162"/>
                  <a:pt x="31" y="173"/>
                  <a:pt x="27" y="180"/>
                </a:cubicBezTo>
                <a:cubicBezTo>
                  <a:pt x="39" y="179"/>
                  <a:pt x="61" y="177"/>
                  <a:pt x="72" y="166"/>
                </a:cubicBezTo>
                <a:cubicBezTo>
                  <a:pt x="74" y="164"/>
                  <a:pt x="74" y="164"/>
                  <a:pt x="74" y="164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88" y="168"/>
                  <a:pt x="100" y="170"/>
                  <a:pt x="112" y="170"/>
                </a:cubicBezTo>
                <a:cubicBezTo>
                  <a:pt x="169" y="170"/>
                  <a:pt x="216" y="134"/>
                  <a:pt x="216" y="89"/>
                </a:cubicBezTo>
                <a:cubicBezTo>
                  <a:pt x="216" y="44"/>
                  <a:pt x="169" y="8"/>
                  <a:pt x="112" y="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1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2613024"/>
            <a:ext cx="3500687" cy="19691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38" y="144145"/>
            <a:ext cx="3500687" cy="1969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79" y="2613024"/>
            <a:ext cx="3500686" cy="19691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39" y="4582160"/>
            <a:ext cx="3500686" cy="196913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93360" y="2613024"/>
            <a:ext cx="1534160" cy="1552576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s://cdn-icons-png.flaticon.com/512/4345/4345398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94" y="2899218"/>
            <a:ext cx="1064773" cy="10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/>
          <p:cNvCxnSpPr>
            <a:stCxn id="7" idx="6"/>
            <a:endCxn id="5" idx="1"/>
          </p:cNvCxnSpPr>
          <p:nvPr/>
        </p:nvCxnSpPr>
        <p:spPr>
          <a:xfrm>
            <a:off x="6827520" y="3389312"/>
            <a:ext cx="1635759" cy="2082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0"/>
            <a:endCxn id="4" idx="2"/>
          </p:cNvCxnSpPr>
          <p:nvPr/>
        </p:nvCxnSpPr>
        <p:spPr>
          <a:xfrm flipH="1" flipV="1">
            <a:off x="6032782" y="2113281"/>
            <a:ext cx="27658" cy="4997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7" idx="2"/>
            <a:endCxn id="3" idx="3"/>
          </p:cNvCxnSpPr>
          <p:nvPr/>
        </p:nvCxnSpPr>
        <p:spPr>
          <a:xfrm flipH="1">
            <a:off x="3602286" y="3389312"/>
            <a:ext cx="1691074" cy="2082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4"/>
            <a:endCxn id="6" idx="0"/>
          </p:cNvCxnSpPr>
          <p:nvPr/>
        </p:nvCxnSpPr>
        <p:spPr>
          <a:xfrm flipH="1">
            <a:off x="6032782" y="4165600"/>
            <a:ext cx="27658" cy="4165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>
            <a:cxnSpLocks/>
          </p:cNvCxnSpPr>
          <p:nvPr/>
        </p:nvCxnSpPr>
        <p:spPr>
          <a:xfrm>
            <a:off x="5521325" y="1444171"/>
            <a:ext cx="1149350" cy="0"/>
          </a:xfrm>
          <a:prstGeom prst="line">
            <a:avLst/>
          </a:prstGeom>
          <a:ln w="381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28708" y="656318"/>
            <a:ext cx="1013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spc="100" dirty="0" smtClean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Спасибо за внимание!</a:t>
            </a:r>
            <a:endParaRPr lang="en-US" sz="3600" b="1" spc="100" dirty="0">
              <a:solidFill>
                <a:schemeClr val="bg1"/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AutoShape 10" descr="blob:https://web.telegram.org/ebfc9c72-0d92-4fad-a848-33e332e5e84f"/>
          <p:cNvSpPr>
            <a:spLocks noChangeAspect="1" noChangeArrowheads="1"/>
          </p:cNvSpPr>
          <p:nvPr/>
        </p:nvSpPr>
        <p:spPr bwMode="auto">
          <a:xfrm>
            <a:off x="1232534" y="3431857"/>
            <a:ext cx="4111625" cy="41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94" y="1998748"/>
            <a:ext cx="3665212" cy="40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3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188</Words>
  <Application>Microsoft Office PowerPoint</Application>
  <PresentationFormat>Широкоэкранный</PresentationFormat>
  <Paragraphs>41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Calibri Light</vt:lpstr>
      <vt:lpstr>Calibri</vt:lpstr>
      <vt:lpstr>Segoe UI Light</vt:lpstr>
      <vt:lpstr>Montserrat</vt:lpstr>
      <vt:lpstr>Segoe UI</vt:lpstr>
      <vt:lpstr>Lato</vt:lpstr>
      <vt:lpstr>Roboto Condensed Light</vt:lpstr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rrgraph123</dc:creator>
  <cp:lastModifiedBy>Давид Хазарджян</cp:lastModifiedBy>
  <cp:revision>123</cp:revision>
  <dcterms:created xsi:type="dcterms:W3CDTF">2017-02-09T04:47:15Z</dcterms:created>
  <dcterms:modified xsi:type="dcterms:W3CDTF">2023-03-05T11:47:47Z</dcterms:modified>
</cp:coreProperties>
</file>